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86B7AF-AC8E-49FF-899A-161208D6EE21}" type="datetimeFigureOut">
              <a:rPr lang="en-GB" smtClean="0"/>
              <a:t>05/03/2026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502B4A-89F1-41D0-B25C-54E2E179DB90}" type="slidenum">
              <a:rPr lang="en-GB" smtClean="0"/>
              <a:t>‹#›</a:t>
            </a:fld>
            <a:endParaRPr lang="en-GB"/>
          </a:p>
        </p:txBody>
      </p:sp>
    </p:spTree>
    <p:extLst>
      <p:ext uri="{BB962C8B-B14F-4D97-AF65-F5344CB8AC3E}">
        <p14:creationId xmlns:p14="http://schemas.microsoft.com/office/powerpoint/2010/main" val="32592749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4115D-F943-7636-8CDF-CFADB0E395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759311-992B-460B-91C6-A24D566C16AC}"/>
              </a:ext>
            </a:extLst>
          </p:cNvPr>
          <p:cNvSpPr>
            <a:spLocks noGrp="1" noRot="1" noChangeAspect="1"/>
          </p:cNvSpPr>
          <p:nvPr>
            <p:ph type="sldImg"/>
          </p:nvPr>
        </p:nvSpPr>
        <p:spPr>
          <a:xfrm>
            <a:off x="685800" y="1143000"/>
            <a:ext cx="5486400" cy="3086100"/>
          </a:xfrm>
        </p:spPr>
        <p:txBody>
          <a:bodyPr/>
          <a:lstStyle/>
          <a:p>
            <a:endParaRPr lang="en-GB"/>
          </a:p>
        </p:txBody>
      </p:sp>
      <p:sp>
        <p:nvSpPr>
          <p:cNvPr id="3" name="Notes Placeholder 2">
            <a:extLst>
              <a:ext uri="{FF2B5EF4-FFF2-40B4-BE49-F238E27FC236}">
                <a16:creationId xmlns:a16="http://schemas.microsoft.com/office/drawing/2014/main" id="{9D2CE2A9-2CF7-942E-4F2F-970ED0FF97E9}"/>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BBBE4B9-FDCB-7829-9434-8843265878AD}"/>
              </a:ext>
            </a:extLst>
          </p:cNvPr>
          <p:cNvSpPr>
            <a:spLocks noGrp="1"/>
          </p:cNvSpPr>
          <p:nvPr>
            <p:ph type="sldNum" sz="quarter" idx="5"/>
          </p:nvPr>
        </p:nvSpPr>
        <p:spPr/>
        <p:txBody>
          <a:bodyPr/>
          <a:lstStyle/>
          <a:p>
            <a:fld id="{4E8C4592-0987-4FDE-A361-7464B3D1BB6C}" type="slidenum">
              <a:rPr lang="en-GB" smtClean="0"/>
              <a:t>1</a:t>
            </a:fld>
            <a:endParaRPr lang="en-GB"/>
          </a:p>
        </p:txBody>
      </p:sp>
    </p:spTree>
    <p:extLst>
      <p:ext uri="{BB962C8B-B14F-4D97-AF65-F5344CB8AC3E}">
        <p14:creationId xmlns:p14="http://schemas.microsoft.com/office/powerpoint/2010/main" val="2317914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FBA16-E33B-EED8-650F-26433BB842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BC9CC15-BB65-A3E2-096A-EB0F53DB84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9D88A36-4EF9-DDEB-52A7-9F93E476F979}"/>
              </a:ext>
            </a:extLst>
          </p:cNvPr>
          <p:cNvSpPr>
            <a:spLocks noGrp="1"/>
          </p:cNvSpPr>
          <p:nvPr>
            <p:ph type="dt" sz="half" idx="10"/>
          </p:nvPr>
        </p:nvSpPr>
        <p:spPr/>
        <p:txBody>
          <a:bodyPr/>
          <a:lstStyle/>
          <a:p>
            <a:fld id="{D170DD2C-3EAD-4CE7-A24D-830FBA91E71B}" type="datetimeFigureOut">
              <a:rPr lang="en-GB" smtClean="0"/>
              <a:t>05/03/2026</a:t>
            </a:fld>
            <a:endParaRPr lang="en-GB"/>
          </a:p>
        </p:txBody>
      </p:sp>
      <p:sp>
        <p:nvSpPr>
          <p:cNvPr id="5" name="Footer Placeholder 4">
            <a:extLst>
              <a:ext uri="{FF2B5EF4-FFF2-40B4-BE49-F238E27FC236}">
                <a16:creationId xmlns:a16="http://schemas.microsoft.com/office/drawing/2014/main" id="{DC9B9D46-4230-A886-A7BF-5D093D9D50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B12621-A7DE-80FC-29EA-4DDFE660302B}"/>
              </a:ext>
            </a:extLst>
          </p:cNvPr>
          <p:cNvSpPr>
            <a:spLocks noGrp="1"/>
          </p:cNvSpPr>
          <p:nvPr>
            <p:ph type="sldNum" sz="quarter" idx="12"/>
          </p:nvPr>
        </p:nvSpPr>
        <p:spPr/>
        <p:txBody>
          <a:bodyPr/>
          <a:lstStyle/>
          <a:p>
            <a:fld id="{576A557B-48EA-4436-B6C6-8E997916DBC5}" type="slidenum">
              <a:rPr lang="en-GB" smtClean="0"/>
              <a:t>‹#›</a:t>
            </a:fld>
            <a:endParaRPr lang="en-GB"/>
          </a:p>
        </p:txBody>
      </p:sp>
    </p:spTree>
    <p:extLst>
      <p:ext uri="{BB962C8B-B14F-4D97-AF65-F5344CB8AC3E}">
        <p14:creationId xmlns:p14="http://schemas.microsoft.com/office/powerpoint/2010/main" val="1190842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B8CF9-5736-3D4E-966A-7C15AF0C674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D932C79-F423-44E9-2722-6D15B373B90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25DF14E-D1CA-B13F-6B7C-509C4E41BC9F}"/>
              </a:ext>
            </a:extLst>
          </p:cNvPr>
          <p:cNvSpPr>
            <a:spLocks noGrp="1"/>
          </p:cNvSpPr>
          <p:nvPr>
            <p:ph type="dt" sz="half" idx="10"/>
          </p:nvPr>
        </p:nvSpPr>
        <p:spPr/>
        <p:txBody>
          <a:bodyPr/>
          <a:lstStyle/>
          <a:p>
            <a:fld id="{D170DD2C-3EAD-4CE7-A24D-830FBA91E71B}" type="datetimeFigureOut">
              <a:rPr lang="en-GB" smtClean="0"/>
              <a:t>05/03/2026</a:t>
            </a:fld>
            <a:endParaRPr lang="en-GB"/>
          </a:p>
        </p:txBody>
      </p:sp>
      <p:sp>
        <p:nvSpPr>
          <p:cNvPr id="5" name="Footer Placeholder 4">
            <a:extLst>
              <a:ext uri="{FF2B5EF4-FFF2-40B4-BE49-F238E27FC236}">
                <a16:creationId xmlns:a16="http://schemas.microsoft.com/office/drawing/2014/main" id="{840F69FE-5F5B-E0D6-6D8A-A83BD81E589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81E5794-1701-81A6-5823-D1C3BD355B53}"/>
              </a:ext>
            </a:extLst>
          </p:cNvPr>
          <p:cNvSpPr>
            <a:spLocks noGrp="1"/>
          </p:cNvSpPr>
          <p:nvPr>
            <p:ph type="sldNum" sz="quarter" idx="12"/>
          </p:nvPr>
        </p:nvSpPr>
        <p:spPr/>
        <p:txBody>
          <a:bodyPr/>
          <a:lstStyle/>
          <a:p>
            <a:fld id="{576A557B-48EA-4436-B6C6-8E997916DBC5}" type="slidenum">
              <a:rPr lang="en-GB" smtClean="0"/>
              <a:t>‹#›</a:t>
            </a:fld>
            <a:endParaRPr lang="en-GB"/>
          </a:p>
        </p:txBody>
      </p:sp>
    </p:spTree>
    <p:extLst>
      <p:ext uri="{BB962C8B-B14F-4D97-AF65-F5344CB8AC3E}">
        <p14:creationId xmlns:p14="http://schemas.microsoft.com/office/powerpoint/2010/main" val="795311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A1CFEC-9C67-A978-111E-21D5FBC2D6F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858FC17-05F0-3CB3-49E7-531F3A72C4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F36BFB-A1FE-C7E7-74CF-36BD7830815C}"/>
              </a:ext>
            </a:extLst>
          </p:cNvPr>
          <p:cNvSpPr>
            <a:spLocks noGrp="1"/>
          </p:cNvSpPr>
          <p:nvPr>
            <p:ph type="dt" sz="half" idx="10"/>
          </p:nvPr>
        </p:nvSpPr>
        <p:spPr/>
        <p:txBody>
          <a:bodyPr/>
          <a:lstStyle/>
          <a:p>
            <a:fld id="{D170DD2C-3EAD-4CE7-A24D-830FBA91E71B}" type="datetimeFigureOut">
              <a:rPr lang="en-GB" smtClean="0"/>
              <a:t>05/03/2026</a:t>
            </a:fld>
            <a:endParaRPr lang="en-GB"/>
          </a:p>
        </p:txBody>
      </p:sp>
      <p:sp>
        <p:nvSpPr>
          <p:cNvPr id="5" name="Footer Placeholder 4">
            <a:extLst>
              <a:ext uri="{FF2B5EF4-FFF2-40B4-BE49-F238E27FC236}">
                <a16:creationId xmlns:a16="http://schemas.microsoft.com/office/drawing/2014/main" id="{7B2AF8A2-55C2-07AC-972A-C78419E880E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97FA22-16BA-4DB5-7423-49F23EAD707E}"/>
              </a:ext>
            </a:extLst>
          </p:cNvPr>
          <p:cNvSpPr>
            <a:spLocks noGrp="1"/>
          </p:cNvSpPr>
          <p:nvPr>
            <p:ph type="sldNum" sz="quarter" idx="12"/>
          </p:nvPr>
        </p:nvSpPr>
        <p:spPr/>
        <p:txBody>
          <a:bodyPr/>
          <a:lstStyle/>
          <a:p>
            <a:fld id="{576A557B-48EA-4436-B6C6-8E997916DBC5}" type="slidenum">
              <a:rPr lang="en-GB" smtClean="0"/>
              <a:t>‹#›</a:t>
            </a:fld>
            <a:endParaRPr lang="en-GB"/>
          </a:p>
        </p:txBody>
      </p:sp>
    </p:spTree>
    <p:extLst>
      <p:ext uri="{BB962C8B-B14F-4D97-AF65-F5344CB8AC3E}">
        <p14:creationId xmlns:p14="http://schemas.microsoft.com/office/powerpoint/2010/main" val="3959898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16ACD-0D68-F7C5-EFC1-643C0C1CD32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A101222-18D2-F401-35ED-8CE465455E9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C34C7D2-50F5-5D16-54C6-095D1B182EB5}"/>
              </a:ext>
            </a:extLst>
          </p:cNvPr>
          <p:cNvSpPr>
            <a:spLocks noGrp="1"/>
          </p:cNvSpPr>
          <p:nvPr>
            <p:ph type="dt" sz="half" idx="10"/>
          </p:nvPr>
        </p:nvSpPr>
        <p:spPr/>
        <p:txBody>
          <a:bodyPr/>
          <a:lstStyle/>
          <a:p>
            <a:fld id="{D170DD2C-3EAD-4CE7-A24D-830FBA91E71B}" type="datetimeFigureOut">
              <a:rPr lang="en-GB" smtClean="0"/>
              <a:t>05/03/2026</a:t>
            </a:fld>
            <a:endParaRPr lang="en-GB"/>
          </a:p>
        </p:txBody>
      </p:sp>
      <p:sp>
        <p:nvSpPr>
          <p:cNvPr id="5" name="Footer Placeholder 4">
            <a:extLst>
              <a:ext uri="{FF2B5EF4-FFF2-40B4-BE49-F238E27FC236}">
                <a16:creationId xmlns:a16="http://schemas.microsoft.com/office/drawing/2014/main" id="{1F4A49DB-9F00-2A2F-1E6E-0ADF554C50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07FBE9-7583-6E9A-1A8D-FDA52459F30F}"/>
              </a:ext>
            </a:extLst>
          </p:cNvPr>
          <p:cNvSpPr>
            <a:spLocks noGrp="1"/>
          </p:cNvSpPr>
          <p:nvPr>
            <p:ph type="sldNum" sz="quarter" idx="12"/>
          </p:nvPr>
        </p:nvSpPr>
        <p:spPr/>
        <p:txBody>
          <a:bodyPr/>
          <a:lstStyle/>
          <a:p>
            <a:fld id="{576A557B-48EA-4436-B6C6-8E997916DBC5}" type="slidenum">
              <a:rPr lang="en-GB" smtClean="0"/>
              <a:t>‹#›</a:t>
            </a:fld>
            <a:endParaRPr lang="en-GB"/>
          </a:p>
        </p:txBody>
      </p:sp>
    </p:spTree>
    <p:extLst>
      <p:ext uri="{BB962C8B-B14F-4D97-AF65-F5344CB8AC3E}">
        <p14:creationId xmlns:p14="http://schemas.microsoft.com/office/powerpoint/2010/main" val="1471089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D8928-A29E-A67B-7A9E-A16B4A3783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7FB7A2D-807F-9EAE-46FC-5CE4FE034FC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35C5AEF-4651-7B5D-93E4-63B6EEE15158}"/>
              </a:ext>
            </a:extLst>
          </p:cNvPr>
          <p:cNvSpPr>
            <a:spLocks noGrp="1"/>
          </p:cNvSpPr>
          <p:nvPr>
            <p:ph type="dt" sz="half" idx="10"/>
          </p:nvPr>
        </p:nvSpPr>
        <p:spPr/>
        <p:txBody>
          <a:bodyPr/>
          <a:lstStyle/>
          <a:p>
            <a:fld id="{D170DD2C-3EAD-4CE7-A24D-830FBA91E71B}" type="datetimeFigureOut">
              <a:rPr lang="en-GB" smtClean="0"/>
              <a:t>05/03/2026</a:t>
            </a:fld>
            <a:endParaRPr lang="en-GB"/>
          </a:p>
        </p:txBody>
      </p:sp>
      <p:sp>
        <p:nvSpPr>
          <p:cNvPr id="5" name="Footer Placeholder 4">
            <a:extLst>
              <a:ext uri="{FF2B5EF4-FFF2-40B4-BE49-F238E27FC236}">
                <a16:creationId xmlns:a16="http://schemas.microsoft.com/office/drawing/2014/main" id="{F61E8134-1C1C-AB14-1058-521C99F71A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9A4CF7-4144-2137-50C0-9AC8EDACE89A}"/>
              </a:ext>
            </a:extLst>
          </p:cNvPr>
          <p:cNvSpPr>
            <a:spLocks noGrp="1"/>
          </p:cNvSpPr>
          <p:nvPr>
            <p:ph type="sldNum" sz="quarter" idx="12"/>
          </p:nvPr>
        </p:nvSpPr>
        <p:spPr/>
        <p:txBody>
          <a:bodyPr/>
          <a:lstStyle/>
          <a:p>
            <a:fld id="{576A557B-48EA-4436-B6C6-8E997916DBC5}" type="slidenum">
              <a:rPr lang="en-GB" smtClean="0"/>
              <a:t>‹#›</a:t>
            </a:fld>
            <a:endParaRPr lang="en-GB"/>
          </a:p>
        </p:txBody>
      </p:sp>
    </p:spTree>
    <p:extLst>
      <p:ext uri="{BB962C8B-B14F-4D97-AF65-F5344CB8AC3E}">
        <p14:creationId xmlns:p14="http://schemas.microsoft.com/office/powerpoint/2010/main" val="1353646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860738-D2E8-54C8-C3FC-2214531F1B2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EBEB66A-F47F-E220-5919-926205EBC75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A89DE33-4740-A590-174E-10F30E4B71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D1BFA54-41C9-0BEF-BB23-2AFB599046B5}"/>
              </a:ext>
            </a:extLst>
          </p:cNvPr>
          <p:cNvSpPr>
            <a:spLocks noGrp="1"/>
          </p:cNvSpPr>
          <p:nvPr>
            <p:ph type="dt" sz="half" idx="10"/>
          </p:nvPr>
        </p:nvSpPr>
        <p:spPr/>
        <p:txBody>
          <a:bodyPr/>
          <a:lstStyle/>
          <a:p>
            <a:fld id="{D170DD2C-3EAD-4CE7-A24D-830FBA91E71B}" type="datetimeFigureOut">
              <a:rPr lang="en-GB" smtClean="0"/>
              <a:t>05/03/2026</a:t>
            </a:fld>
            <a:endParaRPr lang="en-GB"/>
          </a:p>
        </p:txBody>
      </p:sp>
      <p:sp>
        <p:nvSpPr>
          <p:cNvPr id="6" name="Footer Placeholder 5">
            <a:extLst>
              <a:ext uri="{FF2B5EF4-FFF2-40B4-BE49-F238E27FC236}">
                <a16:creationId xmlns:a16="http://schemas.microsoft.com/office/drawing/2014/main" id="{E5658C27-22F9-88C3-E91A-0C9D0B7E684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BE6080C-33E7-064E-6128-F4CF0AE613BD}"/>
              </a:ext>
            </a:extLst>
          </p:cNvPr>
          <p:cNvSpPr>
            <a:spLocks noGrp="1"/>
          </p:cNvSpPr>
          <p:nvPr>
            <p:ph type="sldNum" sz="quarter" idx="12"/>
          </p:nvPr>
        </p:nvSpPr>
        <p:spPr/>
        <p:txBody>
          <a:bodyPr/>
          <a:lstStyle/>
          <a:p>
            <a:fld id="{576A557B-48EA-4436-B6C6-8E997916DBC5}" type="slidenum">
              <a:rPr lang="en-GB" smtClean="0"/>
              <a:t>‹#›</a:t>
            </a:fld>
            <a:endParaRPr lang="en-GB"/>
          </a:p>
        </p:txBody>
      </p:sp>
    </p:spTree>
    <p:extLst>
      <p:ext uri="{BB962C8B-B14F-4D97-AF65-F5344CB8AC3E}">
        <p14:creationId xmlns:p14="http://schemas.microsoft.com/office/powerpoint/2010/main" val="3292380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DD82F-2B34-4D78-8839-AB793D7F537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65A9E43-B2B2-453B-235A-ED85A17598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C184221-9DD9-0AA5-6B47-7670987A33C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861D481-D043-84BD-3C33-3F1D9F9507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209864-676D-0BAA-C227-73FD4A078C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C86AFBA-6A51-D228-F749-85202985C48C}"/>
              </a:ext>
            </a:extLst>
          </p:cNvPr>
          <p:cNvSpPr>
            <a:spLocks noGrp="1"/>
          </p:cNvSpPr>
          <p:nvPr>
            <p:ph type="dt" sz="half" idx="10"/>
          </p:nvPr>
        </p:nvSpPr>
        <p:spPr/>
        <p:txBody>
          <a:bodyPr/>
          <a:lstStyle/>
          <a:p>
            <a:fld id="{D170DD2C-3EAD-4CE7-A24D-830FBA91E71B}" type="datetimeFigureOut">
              <a:rPr lang="en-GB" smtClean="0"/>
              <a:t>05/03/2026</a:t>
            </a:fld>
            <a:endParaRPr lang="en-GB"/>
          </a:p>
        </p:txBody>
      </p:sp>
      <p:sp>
        <p:nvSpPr>
          <p:cNvPr id="8" name="Footer Placeholder 7">
            <a:extLst>
              <a:ext uri="{FF2B5EF4-FFF2-40B4-BE49-F238E27FC236}">
                <a16:creationId xmlns:a16="http://schemas.microsoft.com/office/drawing/2014/main" id="{2EC2F501-9C38-4419-CEE9-EA34FDF5486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492F296-1DCA-D6E8-F4C0-64D8218825D8}"/>
              </a:ext>
            </a:extLst>
          </p:cNvPr>
          <p:cNvSpPr>
            <a:spLocks noGrp="1"/>
          </p:cNvSpPr>
          <p:nvPr>
            <p:ph type="sldNum" sz="quarter" idx="12"/>
          </p:nvPr>
        </p:nvSpPr>
        <p:spPr/>
        <p:txBody>
          <a:bodyPr/>
          <a:lstStyle/>
          <a:p>
            <a:fld id="{576A557B-48EA-4436-B6C6-8E997916DBC5}" type="slidenum">
              <a:rPr lang="en-GB" smtClean="0"/>
              <a:t>‹#›</a:t>
            </a:fld>
            <a:endParaRPr lang="en-GB"/>
          </a:p>
        </p:txBody>
      </p:sp>
    </p:spTree>
    <p:extLst>
      <p:ext uri="{BB962C8B-B14F-4D97-AF65-F5344CB8AC3E}">
        <p14:creationId xmlns:p14="http://schemas.microsoft.com/office/powerpoint/2010/main" val="2624429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CFF0E-BAAA-E806-3260-E0F2429CC34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C630EA8-5CEB-E977-F900-E2C3F2FD662B}"/>
              </a:ext>
            </a:extLst>
          </p:cNvPr>
          <p:cNvSpPr>
            <a:spLocks noGrp="1"/>
          </p:cNvSpPr>
          <p:nvPr>
            <p:ph type="dt" sz="half" idx="10"/>
          </p:nvPr>
        </p:nvSpPr>
        <p:spPr/>
        <p:txBody>
          <a:bodyPr/>
          <a:lstStyle/>
          <a:p>
            <a:fld id="{D170DD2C-3EAD-4CE7-A24D-830FBA91E71B}" type="datetimeFigureOut">
              <a:rPr lang="en-GB" smtClean="0"/>
              <a:t>05/03/2026</a:t>
            </a:fld>
            <a:endParaRPr lang="en-GB"/>
          </a:p>
        </p:txBody>
      </p:sp>
      <p:sp>
        <p:nvSpPr>
          <p:cNvPr id="4" name="Footer Placeholder 3">
            <a:extLst>
              <a:ext uri="{FF2B5EF4-FFF2-40B4-BE49-F238E27FC236}">
                <a16:creationId xmlns:a16="http://schemas.microsoft.com/office/drawing/2014/main" id="{EE041E7A-7BC6-465D-EC4A-F980328F44C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45E2A27-8F20-37FD-C981-C3257496FE99}"/>
              </a:ext>
            </a:extLst>
          </p:cNvPr>
          <p:cNvSpPr>
            <a:spLocks noGrp="1"/>
          </p:cNvSpPr>
          <p:nvPr>
            <p:ph type="sldNum" sz="quarter" idx="12"/>
          </p:nvPr>
        </p:nvSpPr>
        <p:spPr/>
        <p:txBody>
          <a:bodyPr/>
          <a:lstStyle/>
          <a:p>
            <a:fld id="{576A557B-48EA-4436-B6C6-8E997916DBC5}" type="slidenum">
              <a:rPr lang="en-GB" smtClean="0"/>
              <a:t>‹#›</a:t>
            </a:fld>
            <a:endParaRPr lang="en-GB"/>
          </a:p>
        </p:txBody>
      </p:sp>
    </p:spTree>
    <p:extLst>
      <p:ext uri="{BB962C8B-B14F-4D97-AF65-F5344CB8AC3E}">
        <p14:creationId xmlns:p14="http://schemas.microsoft.com/office/powerpoint/2010/main" val="639707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BFB1452-CB42-6000-0F06-DD10EAFA6351}"/>
              </a:ext>
            </a:extLst>
          </p:cNvPr>
          <p:cNvSpPr>
            <a:spLocks noGrp="1"/>
          </p:cNvSpPr>
          <p:nvPr>
            <p:ph type="dt" sz="half" idx="10"/>
          </p:nvPr>
        </p:nvSpPr>
        <p:spPr/>
        <p:txBody>
          <a:bodyPr/>
          <a:lstStyle/>
          <a:p>
            <a:fld id="{D170DD2C-3EAD-4CE7-A24D-830FBA91E71B}" type="datetimeFigureOut">
              <a:rPr lang="en-GB" smtClean="0"/>
              <a:t>05/03/2026</a:t>
            </a:fld>
            <a:endParaRPr lang="en-GB"/>
          </a:p>
        </p:txBody>
      </p:sp>
      <p:sp>
        <p:nvSpPr>
          <p:cNvPr id="3" name="Footer Placeholder 2">
            <a:extLst>
              <a:ext uri="{FF2B5EF4-FFF2-40B4-BE49-F238E27FC236}">
                <a16:creationId xmlns:a16="http://schemas.microsoft.com/office/drawing/2014/main" id="{7F5C563B-3E07-7D2D-8D93-B3F2BF1CF3E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B35D5D8-3FB9-86D6-279A-705E0A78D4C6}"/>
              </a:ext>
            </a:extLst>
          </p:cNvPr>
          <p:cNvSpPr>
            <a:spLocks noGrp="1"/>
          </p:cNvSpPr>
          <p:nvPr>
            <p:ph type="sldNum" sz="quarter" idx="12"/>
          </p:nvPr>
        </p:nvSpPr>
        <p:spPr/>
        <p:txBody>
          <a:bodyPr/>
          <a:lstStyle/>
          <a:p>
            <a:fld id="{576A557B-48EA-4436-B6C6-8E997916DBC5}" type="slidenum">
              <a:rPr lang="en-GB" smtClean="0"/>
              <a:t>‹#›</a:t>
            </a:fld>
            <a:endParaRPr lang="en-GB"/>
          </a:p>
        </p:txBody>
      </p:sp>
    </p:spTree>
    <p:extLst>
      <p:ext uri="{BB962C8B-B14F-4D97-AF65-F5344CB8AC3E}">
        <p14:creationId xmlns:p14="http://schemas.microsoft.com/office/powerpoint/2010/main" val="3652071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734B7-5974-1CDE-BE7F-DA27FA28CE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B997C73-5885-E155-9869-C65B0F8AA9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D770D28-AB0B-D0F3-6C5B-92B2331BB2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03B0EE-9EDF-C380-ED0B-907C3D93B675}"/>
              </a:ext>
            </a:extLst>
          </p:cNvPr>
          <p:cNvSpPr>
            <a:spLocks noGrp="1"/>
          </p:cNvSpPr>
          <p:nvPr>
            <p:ph type="dt" sz="half" idx="10"/>
          </p:nvPr>
        </p:nvSpPr>
        <p:spPr/>
        <p:txBody>
          <a:bodyPr/>
          <a:lstStyle/>
          <a:p>
            <a:fld id="{D170DD2C-3EAD-4CE7-A24D-830FBA91E71B}" type="datetimeFigureOut">
              <a:rPr lang="en-GB" smtClean="0"/>
              <a:t>05/03/2026</a:t>
            </a:fld>
            <a:endParaRPr lang="en-GB"/>
          </a:p>
        </p:txBody>
      </p:sp>
      <p:sp>
        <p:nvSpPr>
          <p:cNvPr id="6" name="Footer Placeholder 5">
            <a:extLst>
              <a:ext uri="{FF2B5EF4-FFF2-40B4-BE49-F238E27FC236}">
                <a16:creationId xmlns:a16="http://schemas.microsoft.com/office/drawing/2014/main" id="{D2F3B1BA-FAB0-8E47-62B4-7D5A0E7C9AA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6A413C-C38D-F433-0D06-579366AA5E47}"/>
              </a:ext>
            </a:extLst>
          </p:cNvPr>
          <p:cNvSpPr>
            <a:spLocks noGrp="1"/>
          </p:cNvSpPr>
          <p:nvPr>
            <p:ph type="sldNum" sz="quarter" idx="12"/>
          </p:nvPr>
        </p:nvSpPr>
        <p:spPr/>
        <p:txBody>
          <a:bodyPr/>
          <a:lstStyle/>
          <a:p>
            <a:fld id="{576A557B-48EA-4436-B6C6-8E997916DBC5}" type="slidenum">
              <a:rPr lang="en-GB" smtClean="0"/>
              <a:t>‹#›</a:t>
            </a:fld>
            <a:endParaRPr lang="en-GB"/>
          </a:p>
        </p:txBody>
      </p:sp>
    </p:spTree>
    <p:extLst>
      <p:ext uri="{BB962C8B-B14F-4D97-AF65-F5344CB8AC3E}">
        <p14:creationId xmlns:p14="http://schemas.microsoft.com/office/powerpoint/2010/main" val="3559909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1A20D-E184-606F-A850-E2477A4676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3145DF6-C77E-3C41-C3DB-09896E0943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DC7A8B8-3F59-ADF4-1366-2F21F84C8A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497166-4516-3C3D-C1D8-0D9086FC56C4}"/>
              </a:ext>
            </a:extLst>
          </p:cNvPr>
          <p:cNvSpPr>
            <a:spLocks noGrp="1"/>
          </p:cNvSpPr>
          <p:nvPr>
            <p:ph type="dt" sz="half" idx="10"/>
          </p:nvPr>
        </p:nvSpPr>
        <p:spPr/>
        <p:txBody>
          <a:bodyPr/>
          <a:lstStyle/>
          <a:p>
            <a:fld id="{D170DD2C-3EAD-4CE7-A24D-830FBA91E71B}" type="datetimeFigureOut">
              <a:rPr lang="en-GB" smtClean="0"/>
              <a:t>05/03/2026</a:t>
            </a:fld>
            <a:endParaRPr lang="en-GB"/>
          </a:p>
        </p:txBody>
      </p:sp>
      <p:sp>
        <p:nvSpPr>
          <p:cNvPr id="6" name="Footer Placeholder 5">
            <a:extLst>
              <a:ext uri="{FF2B5EF4-FFF2-40B4-BE49-F238E27FC236}">
                <a16:creationId xmlns:a16="http://schemas.microsoft.com/office/drawing/2014/main" id="{DB0B65BA-5876-4F30-9436-DB76F31C768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017BDEB-3498-2788-14AD-FB6CEA36DA5B}"/>
              </a:ext>
            </a:extLst>
          </p:cNvPr>
          <p:cNvSpPr>
            <a:spLocks noGrp="1"/>
          </p:cNvSpPr>
          <p:nvPr>
            <p:ph type="sldNum" sz="quarter" idx="12"/>
          </p:nvPr>
        </p:nvSpPr>
        <p:spPr/>
        <p:txBody>
          <a:bodyPr/>
          <a:lstStyle/>
          <a:p>
            <a:fld id="{576A557B-48EA-4436-B6C6-8E997916DBC5}" type="slidenum">
              <a:rPr lang="en-GB" smtClean="0"/>
              <a:t>‹#›</a:t>
            </a:fld>
            <a:endParaRPr lang="en-GB"/>
          </a:p>
        </p:txBody>
      </p:sp>
    </p:spTree>
    <p:extLst>
      <p:ext uri="{BB962C8B-B14F-4D97-AF65-F5344CB8AC3E}">
        <p14:creationId xmlns:p14="http://schemas.microsoft.com/office/powerpoint/2010/main" val="2193730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C09290-833E-439F-6587-4D1FFABEA5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3FA9CE5-DDD9-4A48-70FF-EC8D126514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C9DAEDB-C6C0-FF6A-33E8-EFA9BD30A6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170DD2C-3EAD-4CE7-A24D-830FBA91E71B}" type="datetimeFigureOut">
              <a:rPr lang="en-GB" smtClean="0"/>
              <a:t>05/03/2026</a:t>
            </a:fld>
            <a:endParaRPr lang="en-GB"/>
          </a:p>
        </p:txBody>
      </p:sp>
      <p:sp>
        <p:nvSpPr>
          <p:cNvPr id="5" name="Footer Placeholder 4">
            <a:extLst>
              <a:ext uri="{FF2B5EF4-FFF2-40B4-BE49-F238E27FC236}">
                <a16:creationId xmlns:a16="http://schemas.microsoft.com/office/drawing/2014/main" id="{53129A91-CF18-307D-8A88-29B23ECF59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BE71D0D0-660A-D034-4CA3-8EC1239490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76A557B-48EA-4436-B6C6-8E997916DBC5}" type="slidenum">
              <a:rPr lang="en-GB" smtClean="0"/>
              <a:t>‹#›</a:t>
            </a:fld>
            <a:endParaRPr lang="en-GB"/>
          </a:p>
        </p:txBody>
      </p:sp>
    </p:spTree>
    <p:extLst>
      <p:ext uri="{BB962C8B-B14F-4D97-AF65-F5344CB8AC3E}">
        <p14:creationId xmlns:p14="http://schemas.microsoft.com/office/powerpoint/2010/main" val="8379018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B0F72-AAC1-4228-CC92-2BA29DC06691}"/>
            </a:ext>
          </a:extLst>
        </p:cNvPr>
        <p:cNvGrpSpPr/>
        <p:nvPr/>
      </p:nvGrpSpPr>
      <p:grpSpPr>
        <a:xfrm>
          <a:off x="0" y="0"/>
          <a:ext cx="0" cy="0"/>
          <a:chOff x="0" y="0"/>
          <a:chExt cx="0" cy="0"/>
        </a:xfrm>
      </p:grpSpPr>
      <p:sp>
        <p:nvSpPr>
          <p:cNvPr id="36" name="TextBox 35">
            <a:extLst>
              <a:ext uri="{FF2B5EF4-FFF2-40B4-BE49-F238E27FC236}">
                <a16:creationId xmlns:a16="http://schemas.microsoft.com/office/drawing/2014/main" id="{6190CF4E-75EF-46B0-5923-F8BDC143525A}"/>
              </a:ext>
            </a:extLst>
          </p:cNvPr>
          <p:cNvSpPr txBox="1"/>
          <p:nvPr/>
        </p:nvSpPr>
        <p:spPr>
          <a:xfrm>
            <a:off x="171850" y="6524791"/>
            <a:ext cx="11860003" cy="338554"/>
          </a:xfrm>
          <a:prstGeom prst="rect">
            <a:avLst/>
          </a:prstGeom>
          <a:noFill/>
        </p:spPr>
        <p:txBody>
          <a:bodyPr wrap="square" rtlCol="0">
            <a:spAutoFit/>
          </a:bodyPr>
          <a:lstStyle/>
          <a:p>
            <a:r>
              <a:rPr lang="en-GB" sz="800" dirty="0">
                <a:solidFill>
                  <a:srgbClr val="333333"/>
                </a:solidFill>
                <a:ea typeface="Calibri" panose="020F0502020204030204" pitchFamily="34" charset="0"/>
                <a:cs typeface="Times New Roman" panose="02020603050405020304" pitchFamily="18" charset="0"/>
              </a:rPr>
              <a:t>Living Wage: The Police and Crime Commissioner for South Wales, believes that paying the independently calculated Living Wage is a key indicator of an employer’s commitment to their workforce. That is why the Commissioner has agreed with the Chief Constable that all of their staff will be paid the independently calculated Living Wage as a minimum. We will also encourage our partners, contractors, and suppliers to pay the same Living </a:t>
            </a:r>
            <a:r>
              <a:rPr lang="en-GB" sz="800" i="1" dirty="0">
                <a:solidFill>
                  <a:srgbClr val="333333"/>
                </a:solidFill>
                <a:ea typeface="Calibri" panose="020F0502020204030204" pitchFamily="34" charset="0"/>
                <a:cs typeface="Times New Roman" panose="02020603050405020304" pitchFamily="18" charset="0"/>
              </a:rPr>
              <a:t>Wage</a:t>
            </a:r>
            <a:r>
              <a:rPr lang="en-GB" sz="800" dirty="0">
                <a:solidFill>
                  <a:srgbClr val="333333"/>
                </a:solidFill>
                <a:ea typeface="Calibri" panose="020F0502020204030204" pitchFamily="34" charset="0"/>
                <a:cs typeface="Times New Roman" panose="02020603050405020304" pitchFamily="18" charset="0"/>
              </a:rPr>
              <a:t> to their staff, wherever practicable.</a:t>
            </a:r>
            <a:endParaRPr lang="en-GB" sz="500" dirty="0"/>
          </a:p>
        </p:txBody>
      </p:sp>
      <p:graphicFrame>
        <p:nvGraphicFramePr>
          <p:cNvPr id="37" name="Table 20">
            <a:extLst>
              <a:ext uri="{FF2B5EF4-FFF2-40B4-BE49-F238E27FC236}">
                <a16:creationId xmlns:a16="http://schemas.microsoft.com/office/drawing/2014/main" id="{B2647794-4994-0E21-5838-EF3E44E29961}"/>
              </a:ext>
            </a:extLst>
          </p:cNvPr>
          <p:cNvGraphicFramePr>
            <a:graphicFrameLocks/>
          </p:cNvGraphicFramePr>
          <p:nvPr/>
        </p:nvGraphicFramePr>
        <p:xfrm>
          <a:off x="10457068" y="2340659"/>
          <a:ext cx="1641566" cy="1858305"/>
        </p:xfrm>
        <a:graphic>
          <a:graphicData uri="http://schemas.openxmlformats.org/drawingml/2006/table">
            <a:tbl>
              <a:tblPr firstRow="1" bandRow="1">
                <a:tableStyleId>{073A0DAA-6AF3-43AB-8588-CEC1D06C72B9}</a:tableStyleId>
              </a:tblPr>
              <a:tblGrid>
                <a:gridCol w="321723">
                  <a:extLst>
                    <a:ext uri="{9D8B030D-6E8A-4147-A177-3AD203B41FA5}">
                      <a16:colId xmlns:a16="http://schemas.microsoft.com/office/drawing/2014/main" val="3361974662"/>
                    </a:ext>
                  </a:extLst>
                </a:gridCol>
                <a:gridCol w="1319843">
                  <a:extLst>
                    <a:ext uri="{9D8B030D-6E8A-4147-A177-3AD203B41FA5}">
                      <a16:colId xmlns:a16="http://schemas.microsoft.com/office/drawing/2014/main" val="3233811646"/>
                    </a:ext>
                  </a:extLst>
                </a:gridCol>
              </a:tblGrid>
              <a:tr h="240982">
                <a:tc gridSpan="2">
                  <a:txBody>
                    <a:bodyPr/>
                    <a:lstStyle/>
                    <a:p>
                      <a:pPr lvl="0" algn="ctr"/>
                      <a:r>
                        <a:rPr lang="en-GB" sz="1000" b="1" kern="1200" dirty="0">
                          <a:solidFill>
                            <a:srgbClr val="FFFFFF"/>
                          </a:solidFill>
                          <a:latin typeface="+mn-lt"/>
                        </a:rPr>
                        <a:t>Finance </a:t>
                      </a:r>
                      <a:endParaRPr lang="en-GB" sz="1000" dirty="0">
                        <a:latin typeface="+mn-lt"/>
                      </a:endParaRPr>
                    </a:p>
                  </a:txBody>
                  <a:tcPr marL="91460" marR="91460" marT="47907" marB="47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064"/>
                    </a:solidFill>
                  </a:tcPr>
                </a:tc>
                <a:tc hMerge="1">
                  <a:txBody>
                    <a:bodyPr/>
                    <a:lstStyle/>
                    <a:p>
                      <a:endParaRPr lang="en-GB"/>
                    </a:p>
                  </a:txBody>
                  <a:tcPr/>
                </a:tc>
                <a:extLst>
                  <a:ext uri="{0D108BD9-81ED-4DB2-BD59-A6C34878D82A}">
                    <a16:rowId xmlns:a16="http://schemas.microsoft.com/office/drawing/2014/main" val="3427986377"/>
                  </a:ext>
                </a:extLst>
              </a:tr>
              <a:tr h="795292">
                <a:tc>
                  <a:txBody>
                    <a:bodyPr/>
                    <a:lstStyle/>
                    <a:p>
                      <a:pPr lvl="0"/>
                      <a:r>
                        <a:rPr lang="en-GB" sz="900" b="1" dirty="0">
                          <a:latin typeface="+mn-lt"/>
                        </a:rPr>
                        <a:t>1</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r>
                        <a:rPr lang="en-GB" sz="900" b="1" dirty="0">
                          <a:latin typeface="+mn-lt"/>
                        </a:rPr>
                        <a:t>Commissioning and Grants Funding Officer </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23511180"/>
                  </a:ext>
                </a:extLst>
              </a:tr>
              <a:tr h="814799">
                <a:tc>
                  <a:txBody>
                    <a:bodyPr/>
                    <a:lstStyle/>
                    <a:p>
                      <a:pPr lvl="0"/>
                      <a:r>
                        <a:rPr lang="en-GB" sz="900" b="1" dirty="0">
                          <a:latin typeface="+mn-lt"/>
                        </a:rPr>
                        <a:t>1.5</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r>
                        <a:rPr lang="en-GB" sz="900" b="1" dirty="0">
                          <a:latin typeface="+mn-lt"/>
                        </a:rPr>
                        <a:t>Finance and Grants Support Officer </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01764637"/>
                  </a:ext>
                </a:extLst>
              </a:tr>
            </a:tbl>
          </a:graphicData>
        </a:graphic>
      </p:graphicFrame>
      <p:graphicFrame>
        <p:nvGraphicFramePr>
          <p:cNvPr id="6" name="Table 20">
            <a:extLst>
              <a:ext uri="{FF2B5EF4-FFF2-40B4-BE49-F238E27FC236}">
                <a16:creationId xmlns:a16="http://schemas.microsoft.com/office/drawing/2014/main" id="{9352B71F-63AB-BDF8-5FED-DD86AE2CFF23}"/>
              </a:ext>
            </a:extLst>
          </p:cNvPr>
          <p:cNvGraphicFramePr>
            <a:graphicFrameLocks/>
          </p:cNvGraphicFramePr>
          <p:nvPr/>
        </p:nvGraphicFramePr>
        <p:xfrm>
          <a:off x="162375" y="2347607"/>
          <a:ext cx="3805967" cy="3924728"/>
        </p:xfrm>
        <a:graphic>
          <a:graphicData uri="http://schemas.openxmlformats.org/drawingml/2006/table">
            <a:tbl>
              <a:tblPr firstRow="1" bandRow="1">
                <a:tableStyleId>{073A0DAA-6AF3-43AB-8588-CEC1D06C72B9}</a:tableStyleId>
              </a:tblPr>
              <a:tblGrid>
                <a:gridCol w="208320">
                  <a:extLst>
                    <a:ext uri="{9D8B030D-6E8A-4147-A177-3AD203B41FA5}">
                      <a16:colId xmlns:a16="http://schemas.microsoft.com/office/drawing/2014/main" val="3361974662"/>
                    </a:ext>
                  </a:extLst>
                </a:gridCol>
                <a:gridCol w="1644394">
                  <a:extLst>
                    <a:ext uri="{9D8B030D-6E8A-4147-A177-3AD203B41FA5}">
                      <a16:colId xmlns:a16="http://schemas.microsoft.com/office/drawing/2014/main" val="661615690"/>
                    </a:ext>
                  </a:extLst>
                </a:gridCol>
                <a:gridCol w="336852">
                  <a:extLst>
                    <a:ext uri="{9D8B030D-6E8A-4147-A177-3AD203B41FA5}">
                      <a16:colId xmlns:a16="http://schemas.microsoft.com/office/drawing/2014/main" val="3359760475"/>
                    </a:ext>
                  </a:extLst>
                </a:gridCol>
                <a:gridCol w="1616401">
                  <a:extLst>
                    <a:ext uri="{9D8B030D-6E8A-4147-A177-3AD203B41FA5}">
                      <a16:colId xmlns:a16="http://schemas.microsoft.com/office/drawing/2014/main" val="924322082"/>
                    </a:ext>
                  </a:extLst>
                </a:gridCol>
              </a:tblGrid>
              <a:tr h="310406">
                <a:tc gridSpan="4">
                  <a:txBody>
                    <a:bodyPr/>
                    <a:lstStyle/>
                    <a:p>
                      <a:pPr lvl="0" algn="ctr"/>
                      <a:r>
                        <a:rPr lang="en-GB" sz="1000" b="1" kern="1200" dirty="0">
                          <a:solidFill>
                            <a:schemeClr val="lt1"/>
                          </a:solidFill>
                          <a:latin typeface="+mn-lt"/>
                          <a:ea typeface="+mn-ea"/>
                          <a:cs typeface="+mn-cs"/>
                        </a:rPr>
                        <a:t>Communities, Partnerships and Prevention</a:t>
                      </a:r>
                      <a:endParaRPr lang="en-GB" sz="1000" dirty="0">
                        <a:latin typeface="+mn-lt"/>
                      </a:endParaRPr>
                    </a:p>
                  </a:txBody>
                  <a:tcPr marL="91460" marR="91460" marT="47907" marB="47907">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6064"/>
                    </a:solidFill>
                  </a:tcPr>
                </a:tc>
                <a:tc hMerge="1">
                  <a:txBody>
                    <a:bodyPr/>
                    <a:lstStyle/>
                    <a:p>
                      <a:endParaRPr lang="en-GB"/>
                    </a:p>
                  </a:txBody>
                  <a:tcPr>
                    <a:lnL w="12700" cap="flat" cmpd="sng" algn="ctr">
                      <a:solidFill>
                        <a:schemeClr val="tx1"/>
                      </a:solidFill>
                      <a:prstDash val="solid"/>
                      <a:round/>
                      <a:headEnd type="none" w="med" len="med"/>
                      <a:tailEnd type="none" w="med" len="med"/>
                    </a:lnL>
                  </a:tcPr>
                </a:tc>
                <a:tc hMerge="1">
                  <a:txBody>
                    <a:bodyPr/>
                    <a:lstStyle/>
                    <a:p>
                      <a:pPr lvl="0" algn="ctr"/>
                      <a:endParaRPr lang="en-GB" sz="900" dirty="0">
                        <a:latin typeface="+mn-lt"/>
                      </a:endParaRPr>
                    </a:p>
                  </a:txBody>
                  <a:tcPr marL="100818" marR="100818" marT="52809" marB="5280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6064"/>
                    </a:solidFill>
                  </a:tcPr>
                </a:tc>
                <a:tc hMerge="1">
                  <a:txBody>
                    <a:bodyPr/>
                    <a:lstStyle/>
                    <a:p>
                      <a:endParaRPr lang="en-GB"/>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427986377"/>
                  </a:ext>
                </a:extLst>
              </a:tr>
              <a:tr h="288028">
                <a:tc>
                  <a:txBody>
                    <a:bodyPr/>
                    <a:lstStyle/>
                    <a:p>
                      <a:pPr lvl="0"/>
                      <a:r>
                        <a:rPr lang="en-GB" sz="900" b="1" dirty="0">
                          <a:latin typeface="+mn-lt"/>
                        </a:rPr>
                        <a:t>1</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gridSpan="3">
                  <a:txBody>
                    <a:bodyPr/>
                    <a:lstStyle/>
                    <a:p>
                      <a:pPr lvl="0"/>
                      <a:r>
                        <a:rPr lang="en-GB" sz="900" b="1" kern="1200" dirty="0">
                          <a:solidFill>
                            <a:schemeClr val="dk1"/>
                          </a:solidFill>
                          <a:effectLst/>
                          <a:latin typeface="+mn-lt"/>
                          <a:ea typeface="+mn-ea"/>
                          <a:cs typeface="+mn-cs"/>
                        </a:rPr>
                        <a:t>Senior Policy Officer</a:t>
                      </a:r>
                      <a:endParaRPr lang="en-GB" sz="900" b="0" kern="1200" dirty="0">
                        <a:solidFill>
                          <a:schemeClr val="dk1"/>
                        </a:solidFill>
                        <a:effectLst/>
                        <a:latin typeface="+mn-lt"/>
                        <a:ea typeface="+mn-ea"/>
                        <a:cs typeface="+mn-cs"/>
                      </a:endParaRP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hMerge="1">
                  <a:txBody>
                    <a:bodyPr/>
                    <a:lstStyle/>
                    <a:p>
                      <a:pPr lvl="0"/>
                      <a:endParaRPr lang="en-GB" sz="900" b="1" dirty="0">
                        <a:latin typeface="+mn-lt"/>
                      </a:endParaRPr>
                    </a:p>
                  </a:txBody>
                  <a:tcPr marL="100818" marR="100818" marT="50410" marB="5041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hMerge="1">
                  <a:txBody>
                    <a:bodyPr/>
                    <a:lstStyle/>
                    <a:p>
                      <a:endParaRPr lang="en-GB"/>
                    </a:p>
                  </a:txBody>
                  <a:tcPr/>
                </a:tc>
                <a:extLst>
                  <a:ext uri="{0D108BD9-81ED-4DB2-BD59-A6C34878D82A}">
                    <a16:rowId xmlns:a16="http://schemas.microsoft.com/office/drawing/2014/main" val="3988074586"/>
                  </a:ext>
                </a:extLst>
              </a:tr>
              <a:tr h="405527">
                <a:tc>
                  <a:txBody>
                    <a:bodyPr/>
                    <a:lstStyle/>
                    <a:p>
                      <a:pPr lvl="0"/>
                      <a:r>
                        <a:rPr lang="en-GB" sz="900" b="1" dirty="0">
                          <a:latin typeface="+mn-lt"/>
                        </a:rPr>
                        <a:t>1</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gridSpan="3">
                  <a:txBody>
                    <a:bodyPr/>
                    <a:lstStyle/>
                    <a:p>
                      <a:pPr lvl="0"/>
                      <a:r>
                        <a:rPr lang="en-GB" sz="900" b="1" kern="1200" dirty="0">
                          <a:solidFill>
                            <a:schemeClr val="dk1"/>
                          </a:solidFill>
                          <a:effectLst/>
                          <a:latin typeface="+mn-lt"/>
                          <a:ea typeface="+mn-ea"/>
                          <a:cs typeface="+mn-cs"/>
                        </a:rPr>
                        <a:t>Violence Prevention Communications and Engagement Officer </a:t>
                      </a:r>
                      <a:endParaRPr lang="en-GB" sz="900" b="0" dirty="0">
                        <a:latin typeface="+mn-lt"/>
                      </a:endParaRP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hMerge="1">
                  <a:txBody>
                    <a:bodyPr/>
                    <a:lstStyle/>
                    <a:p>
                      <a:pPr lvl="0"/>
                      <a:endParaRPr lang="en-GB" sz="900" b="1" dirty="0">
                        <a:latin typeface="+mn-lt"/>
                      </a:endParaRPr>
                    </a:p>
                  </a:txBody>
                  <a:tcPr marL="100818" marR="100818" marT="50410" marB="5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hMerge="1">
                  <a:txBody>
                    <a:bodyPr/>
                    <a:lstStyle/>
                    <a:p>
                      <a:endParaRPr lang="en-GB"/>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917047853"/>
                  </a:ext>
                </a:extLst>
              </a:tr>
              <a:tr h="405527">
                <a:tc rowSpan="2">
                  <a:txBody>
                    <a:bodyPr/>
                    <a:lstStyle/>
                    <a:p>
                      <a:pPr lvl="0"/>
                      <a:r>
                        <a:rPr lang="en-GB" sz="900" b="1" dirty="0">
                          <a:latin typeface="+mn-lt"/>
                        </a:rPr>
                        <a:t>1</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marL="0" marR="0" lvl="0" indent="0" algn="l" defTabSz="999073" rtl="0" eaLnBrk="1" fontAlgn="auto" latinLnBrk="0" hangingPunct="1">
                        <a:lnSpc>
                          <a:spcPct val="100000"/>
                        </a:lnSpc>
                        <a:spcBef>
                          <a:spcPts val="0"/>
                        </a:spcBef>
                        <a:spcAft>
                          <a:spcPts val="0"/>
                        </a:spcAft>
                        <a:buClrTx/>
                        <a:buSzTx/>
                        <a:buFontTx/>
                        <a:buNone/>
                        <a:tabLst/>
                        <a:defRPr/>
                      </a:pPr>
                      <a:r>
                        <a:rPr lang="en-GB" sz="900" b="1" dirty="0">
                          <a:latin typeface="+mn-lt"/>
                        </a:rPr>
                        <a:t>Engagement Manager</a:t>
                      </a:r>
                      <a:endParaRPr lang="en-GB" sz="900" dirty="0">
                        <a:latin typeface="+mn-lt"/>
                      </a:endParaRP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r>
                        <a:rPr lang="en-GB" sz="900" b="1" dirty="0">
                          <a:latin typeface="+mn-lt"/>
                        </a:rPr>
                        <a:t>0.6</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900" b="1" dirty="0">
                          <a:latin typeface="+mn-lt"/>
                        </a:rPr>
                        <a:t>Engagement Support</a:t>
                      </a:r>
                    </a:p>
                    <a:p>
                      <a:r>
                        <a:rPr lang="en-GB" sz="900" b="1" dirty="0">
                          <a:latin typeface="+mn-lt"/>
                        </a:rPr>
                        <a:t>Officer </a:t>
                      </a:r>
                      <a:endParaRPr lang="en-GB" sz="900" b="0" dirty="0">
                        <a:latin typeface="+mn-lt"/>
                      </a:endParaRP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914163"/>
                  </a:ext>
                </a:extLst>
              </a:tr>
              <a:tr h="405527">
                <a:tc vMerge="1">
                  <a:txBody>
                    <a:bodyPr/>
                    <a:lstStyle/>
                    <a:p>
                      <a:pPr lvl="0"/>
                      <a:endParaRPr lang="en-GB" sz="900" b="1" dirty="0"/>
                    </a:p>
                  </a:txBody>
                  <a:tcPr marL="100818" marR="100818" marT="50410" marB="5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lvl="0" indent="0" algn="l" defTabSz="999073" rtl="0" eaLnBrk="1" fontAlgn="auto" latinLnBrk="0" hangingPunct="1">
                        <a:lnSpc>
                          <a:spcPct val="100000"/>
                        </a:lnSpc>
                        <a:spcBef>
                          <a:spcPts val="0"/>
                        </a:spcBef>
                        <a:spcAft>
                          <a:spcPts val="0"/>
                        </a:spcAft>
                        <a:buClrTx/>
                        <a:buSzTx/>
                        <a:buFontTx/>
                        <a:buNone/>
                        <a:tabLst/>
                        <a:defRPr/>
                      </a:pPr>
                      <a:endParaRPr lang="en-GB" sz="900" b="1" dirty="0"/>
                    </a:p>
                  </a:txBody>
                  <a:tcPr marL="100818" marR="100818" marT="50410" marB="5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r>
                        <a:rPr lang="en-GB" sz="900" b="1" dirty="0">
                          <a:latin typeface="+mn-lt"/>
                        </a:rPr>
                        <a:t>0</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900" b="1" dirty="0">
                          <a:latin typeface="+mn-lt"/>
                        </a:rPr>
                        <a:t>Engagement Support </a:t>
                      </a:r>
                    </a:p>
                    <a:p>
                      <a:r>
                        <a:rPr lang="en-GB" sz="900" b="1" dirty="0">
                          <a:latin typeface="+mn-lt"/>
                        </a:rPr>
                        <a:t>Officer</a:t>
                      </a:r>
                      <a:endParaRPr lang="en-GB" sz="900" b="0" dirty="0">
                        <a:latin typeface="+mn-lt"/>
                      </a:endParaRP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52058298"/>
                  </a:ext>
                </a:extLst>
              </a:tr>
              <a:tr h="285063">
                <a:tc>
                  <a:txBody>
                    <a:bodyPr/>
                    <a:lstStyle/>
                    <a:p>
                      <a:pPr lvl="0"/>
                      <a:r>
                        <a:rPr lang="en-GB" sz="900" b="1" dirty="0">
                          <a:latin typeface="+mn-lt"/>
                        </a:rPr>
                        <a:t>1</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lvl="0"/>
                      <a:r>
                        <a:rPr lang="en-GB" sz="900" b="1" dirty="0">
                          <a:latin typeface="+mn-lt"/>
                        </a:rPr>
                        <a:t>Policy Officer </a:t>
                      </a:r>
                      <a:endParaRPr lang="en-GB" sz="900" b="0" dirty="0">
                        <a:latin typeface="+mn-lt"/>
                      </a:endParaRP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lvl="0"/>
                      <a:endParaRPr lang="en-GB" sz="900" b="1" dirty="0">
                        <a:latin typeface="+mn-lt"/>
                      </a:endParaRPr>
                    </a:p>
                  </a:txBody>
                  <a:tcPr marL="100818" marR="100818" marT="50410" marB="5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984938551"/>
                  </a:ext>
                </a:extLst>
              </a:tr>
              <a:tr h="291335">
                <a:tc>
                  <a:txBody>
                    <a:bodyPr/>
                    <a:lstStyle/>
                    <a:p>
                      <a:pPr lvl="0"/>
                      <a:r>
                        <a:rPr lang="en-GB" sz="900" b="1" dirty="0">
                          <a:latin typeface="+mn-lt"/>
                        </a:rPr>
                        <a:t>0</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gridSpan="3">
                  <a:txBody>
                    <a:bodyPr/>
                    <a:lstStyle/>
                    <a:p>
                      <a:pPr lvl="0"/>
                      <a:r>
                        <a:rPr lang="en-GB" sz="900" b="1" dirty="0">
                          <a:latin typeface="+mn-lt"/>
                        </a:rPr>
                        <a:t>Violence Prevention Data and Insights Officer</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hMerge="1">
                  <a:txBody>
                    <a:bodyPr/>
                    <a:lstStyle/>
                    <a:p>
                      <a:pPr lvl="0"/>
                      <a:endParaRPr lang="en-GB" sz="900" b="1" dirty="0">
                        <a:latin typeface="+mn-lt"/>
                      </a:endParaRPr>
                    </a:p>
                  </a:txBody>
                  <a:tcPr marL="100818" marR="100818" marT="50410" marB="5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hMerge="1">
                  <a:txBody>
                    <a:bodyPr/>
                    <a:lstStyle/>
                    <a:p>
                      <a:endParaRPr lang="en-GB"/>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11155692"/>
                  </a:ext>
                </a:extLst>
              </a:tr>
              <a:tr h="291336">
                <a:tc>
                  <a:txBody>
                    <a:bodyPr/>
                    <a:lstStyle/>
                    <a:p>
                      <a:pPr lvl="0"/>
                      <a:r>
                        <a:rPr lang="en-GB" sz="900" b="1" dirty="0">
                          <a:latin typeface="+mn-lt"/>
                        </a:rPr>
                        <a:t>0</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gridSpan="3">
                  <a:txBody>
                    <a:bodyPr/>
                    <a:lstStyle/>
                    <a:p>
                      <a:r>
                        <a:rPr lang="en-GB" sz="900" b="1" dirty="0">
                          <a:latin typeface="+mn-lt"/>
                        </a:rPr>
                        <a:t>Administrative Support Officer</a:t>
                      </a:r>
                      <a:endParaRPr lang="en-GB" sz="900" dirty="0">
                        <a:latin typeface="+mn-lt"/>
                      </a:endParaRP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hMerge="1">
                  <a:txBody>
                    <a:bodyPr/>
                    <a:lstStyle/>
                    <a:p>
                      <a:endParaRPr lang="en-GB" dirty="0"/>
                    </a:p>
                  </a:txBody>
                  <a:tcPr marL="100818" marR="100818" marT="50410" marB="5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hMerge="1">
                  <a:txBody>
                    <a:bodyPr/>
                    <a:lstStyle/>
                    <a:p>
                      <a:endParaRPr lang="en-GB"/>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889663195"/>
                  </a:ext>
                </a:extLst>
              </a:tr>
              <a:tr h="367971">
                <a:tc>
                  <a:txBody>
                    <a:bodyPr/>
                    <a:lstStyle/>
                    <a:p>
                      <a:pPr lvl="0"/>
                      <a:r>
                        <a:rPr lang="en-GB" sz="900" b="1" dirty="0">
                          <a:latin typeface="+mn-lt"/>
                        </a:rPr>
                        <a:t>2</a:t>
                      </a:r>
                    </a:p>
                    <a:p>
                      <a:pPr lvl="0"/>
                      <a:endParaRPr lang="en-GB" sz="900" b="1" dirty="0">
                        <a:latin typeface="+mn-lt"/>
                      </a:endParaRP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gridSpan="3">
                  <a:txBody>
                    <a:bodyPr/>
                    <a:lstStyle/>
                    <a:p>
                      <a:pPr marL="0" marR="0" lvl="0" indent="0" algn="l" defTabSz="999073" rtl="0" eaLnBrk="1" fontAlgn="auto" latinLnBrk="0" hangingPunct="1">
                        <a:lnSpc>
                          <a:spcPct val="100000"/>
                        </a:lnSpc>
                        <a:spcBef>
                          <a:spcPts val="0"/>
                        </a:spcBef>
                        <a:spcAft>
                          <a:spcPts val="0"/>
                        </a:spcAft>
                        <a:buClrTx/>
                        <a:buSzTx/>
                        <a:buFontTx/>
                        <a:buNone/>
                        <a:tabLst/>
                        <a:defRPr/>
                      </a:pPr>
                      <a:r>
                        <a:rPr lang="en-GB" sz="900" b="1" dirty="0">
                          <a:latin typeface="+mn-lt"/>
                        </a:rPr>
                        <a:t>Blueprint Project Delivery Manager – VAWDASV </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98875698"/>
                  </a:ext>
                </a:extLst>
              </a:tr>
              <a:tr h="291336">
                <a:tc>
                  <a:txBody>
                    <a:bodyPr/>
                    <a:lstStyle/>
                    <a:p>
                      <a:pPr lvl="0"/>
                      <a:r>
                        <a:rPr lang="en-GB" sz="900" b="1" dirty="0">
                          <a:latin typeface="+mn-lt"/>
                        </a:rPr>
                        <a:t>1</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gridSpan="3">
                  <a:txBody>
                    <a:bodyPr/>
                    <a:lstStyle/>
                    <a:p>
                      <a:pPr marL="0" marR="0" lvl="0" indent="0" algn="l" defTabSz="999073" rtl="0" eaLnBrk="1" fontAlgn="auto" latinLnBrk="0" hangingPunct="1">
                        <a:lnSpc>
                          <a:spcPct val="100000"/>
                        </a:lnSpc>
                        <a:spcBef>
                          <a:spcPts val="0"/>
                        </a:spcBef>
                        <a:spcAft>
                          <a:spcPts val="0"/>
                        </a:spcAft>
                        <a:buClrTx/>
                        <a:buSzTx/>
                        <a:buFontTx/>
                        <a:buNone/>
                        <a:tabLst/>
                        <a:defRPr/>
                      </a:pPr>
                      <a:r>
                        <a:rPr lang="en-GB" sz="900" b="1" dirty="0">
                          <a:latin typeface="+mn-lt"/>
                        </a:rPr>
                        <a:t>Project and Policy Support Officer (VAWDASV) </a:t>
                      </a:r>
                      <a:endParaRPr lang="en-GB" sz="900" b="0" dirty="0">
                        <a:latin typeface="+mn-lt"/>
                      </a:endParaRP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129282101"/>
                  </a:ext>
                </a:extLst>
              </a:tr>
              <a:tr h="291336">
                <a:tc>
                  <a:txBody>
                    <a:bodyPr/>
                    <a:lstStyle/>
                    <a:p>
                      <a:pPr lvl="0"/>
                      <a:r>
                        <a:rPr lang="en-GB" sz="900" b="1" dirty="0">
                          <a:latin typeface="+mn-lt"/>
                        </a:rPr>
                        <a:t>1</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gridSpan="3">
                  <a:txBody>
                    <a:bodyPr/>
                    <a:lstStyle/>
                    <a:p>
                      <a:pPr marL="0" marR="0" lvl="0" indent="0" algn="l" defTabSz="999073" rtl="0" eaLnBrk="1" fontAlgn="auto" latinLnBrk="0" hangingPunct="1">
                        <a:lnSpc>
                          <a:spcPct val="100000"/>
                        </a:lnSpc>
                        <a:spcBef>
                          <a:spcPts val="0"/>
                        </a:spcBef>
                        <a:spcAft>
                          <a:spcPts val="0"/>
                        </a:spcAft>
                        <a:buClrTx/>
                        <a:buSzTx/>
                        <a:buFontTx/>
                        <a:buNone/>
                        <a:tabLst/>
                        <a:defRPr/>
                      </a:pPr>
                      <a:r>
                        <a:rPr lang="en-GB" sz="900" b="1" dirty="0">
                          <a:latin typeface="+mn-lt"/>
                        </a:rPr>
                        <a:t>Policy Officer</a:t>
                      </a:r>
                      <a:endParaRPr lang="en-GB" sz="900" b="0" dirty="0">
                        <a:latin typeface="+mn-lt"/>
                      </a:endParaRP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1353607"/>
                  </a:ext>
                </a:extLst>
              </a:tr>
              <a:tr h="291336">
                <a:tc>
                  <a:txBody>
                    <a:bodyPr/>
                    <a:lstStyle/>
                    <a:p>
                      <a:pPr lvl="0"/>
                      <a:r>
                        <a:rPr lang="en-GB" sz="900" b="1" dirty="0">
                          <a:latin typeface="+mn-lt"/>
                        </a:rPr>
                        <a:t>0</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gridSpan="3">
                  <a:txBody>
                    <a:bodyPr/>
                    <a:lstStyle/>
                    <a:p>
                      <a:pPr marL="0" marR="0" lvl="0" indent="0" algn="l" defTabSz="999073" rtl="0" eaLnBrk="1" fontAlgn="auto" latinLnBrk="0" hangingPunct="1">
                        <a:lnSpc>
                          <a:spcPct val="100000"/>
                        </a:lnSpc>
                        <a:spcBef>
                          <a:spcPts val="0"/>
                        </a:spcBef>
                        <a:spcAft>
                          <a:spcPts val="0"/>
                        </a:spcAft>
                        <a:buClrTx/>
                        <a:buSzTx/>
                        <a:buFontTx/>
                        <a:buNone/>
                        <a:tabLst/>
                        <a:defRPr/>
                      </a:pPr>
                      <a:r>
                        <a:rPr lang="en-GB" sz="900" b="1" dirty="0">
                          <a:latin typeface="+mn-lt"/>
                        </a:rPr>
                        <a:t>Policy and Project Support Officer</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319375040"/>
                  </a:ext>
                </a:extLst>
              </a:tr>
            </a:tbl>
          </a:graphicData>
        </a:graphic>
      </p:graphicFrame>
      <p:graphicFrame>
        <p:nvGraphicFramePr>
          <p:cNvPr id="7" name="Table 20">
            <a:extLst>
              <a:ext uri="{FF2B5EF4-FFF2-40B4-BE49-F238E27FC236}">
                <a16:creationId xmlns:a16="http://schemas.microsoft.com/office/drawing/2014/main" id="{F744F864-93AF-5897-11B8-9396C84D67ED}"/>
              </a:ext>
            </a:extLst>
          </p:cNvPr>
          <p:cNvGraphicFramePr>
            <a:graphicFrameLocks/>
          </p:cNvGraphicFramePr>
          <p:nvPr/>
        </p:nvGraphicFramePr>
        <p:xfrm>
          <a:off x="7864480" y="2340659"/>
          <a:ext cx="2504444" cy="1682505"/>
        </p:xfrm>
        <a:graphic>
          <a:graphicData uri="http://schemas.openxmlformats.org/drawingml/2006/table">
            <a:tbl>
              <a:tblPr firstRow="1" bandRow="1">
                <a:tableStyleId>{073A0DAA-6AF3-43AB-8588-CEC1D06C72B9}</a:tableStyleId>
              </a:tblPr>
              <a:tblGrid>
                <a:gridCol w="208320">
                  <a:extLst>
                    <a:ext uri="{9D8B030D-6E8A-4147-A177-3AD203B41FA5}">
                      <a16:colId xmlns:a16="http://schemas.microsoft.com/office/drawing/2014/main" val="3361974662"/>
                    </a:ext>
                  </a:extLst>
                </a:gridCol>
                <a:gridCol w="2296124">
                  <a:extLst>
                    <a:ext uri="{9D8B030D-6E8A-4147-A177-3AD203B41FA5}">
                      <a16:colId xmlns:a16="http://schemas.microsoft.com/office/drawing/2014/main" val="661615690"/>
                    </a:ext>
                  </a:extLst>
                </a:gridCol>
              </a:tblGrid>
              <a:tr h="240982">
                <a:tc gridSpan="2">
                  <a:txBody>
                    <a:bodyPr/>
                    <a:lstStyle/>
                    <a:p>
                      <a:pPr algn="ctr" defTabSz="1008216">
                        <a:defRPr sz="1800" b="0" i="0" u="none" strike="noStrike" kern="0" cap="none" spc="0" baseline="0">
                          <a:solidFill>
                            <a:srgbClr val="000000"/>
                          </a:solidFill>
                          <a:uFillTx/>
                        </a:defRPr>
                      </a:pPr>
                      <a:r>
                        <a:rPr lang="en-GB" sz="1000" b="1" i="0" u="none" strike="noStrike" kern="0" cap="none" spc="0" baseline="0" dirty="0">
                          <a:solidFill>
                            <a:schemeClr val="bg1"/>
                          </a:solidFill>
                          <a:uFillTx/>
                          <a:latin typeface="+mn-lt"/>
                          <a:ea typeface="+mn-ea"/>
                          <a:cs typeface="+mn-cs"/>
                        </a:rPr>
                        <a:t>Justice</a:t>
                      </a:r>
                    </a:p>
                  </a:txBody>
                  <a:tcPr marL="91460" marR="91460" marT="47907" marB="47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6064"/>
                    </a:solidFill>
                  </a:tcPr>
                </a:tc>
                <a:tc hMerge="1">
                  <a:txBody>
                    <a:bodyPr/>
                    <a:lstStyle/>
                    <a:p>
                      <a:endParaRPr lang="en-GB"/>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427986377"/>
                  </a:ext>
                </a:extLst>
              </a:tr>
              <a:tr h="367971">
                <a:tc>
                  <a:txBody>
                    <a:bodyPr/>
                    <a:lstStyle/>
                    <a:p>
                      <a:pPr lvl="0"/>
                      <a:r>
                        <a:rPr lang="en-GB" sz="900" b="1" dirty="0"/>
                        <a:t>1</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a:txBody>
                    <a:bodyPr/>
                    <a:lstStyle/>
                    <a:p>
                      <a:pPr marL="0" marR="0" lvl="0" indent="0" algn="l" defTabSz="999073" rtl="0" eaLnBrk="1" fontAlgn="auto" latinLnBrk="0" hangingPunct="1">
                        <a:lnSpc>
                          <a:spcPct val="100000"/>
                        </a:lnSpc>
                        <a:spcBef>
                          <a:spcPts val="0"/>
                        </a:spcBef>
                        <a:spcAft>
                          <a:spcPts val="0"/>
                        </a:spcAft>
                        <a:buClrTx/>
                        <a:buSzTx/>
                        <a:buFontTx/>
                        <a:buNone/>
                        <a:tabLst/>
                        <a:defRPr/>
                      </a:pPr>
                      <a:r>
                        <a:rPr lang="en-GB" sz="900" b="1" dirty="0">
                          <a:effectLst/>
                          <a:latin typeface="Aptos" panose="020B0004020202020204" pitchFamily="34" charset="0"/>
                          <a:ea typeface="Aptos" panose="020B0004020202020204" pitchFamily="34" charset="0"/>
                          <a:cs typeface="Aptos" panose="020B0004020202020204" pitchFamily="34" charset="0"/>
                        </a:rPr>
                        <a:t>Senior Lead for Criminal Justice Anti-Racism (All Wales) -</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extLst>
                  <a:ext uri="{0D108BD9-81ED-4DB2-BD59-A6C34878D82A}">
                    <a16:rowId xmlns:a16="http://schemas.microsoft.com/office/drawing/2014/main" val="3988074586"/>
                  </a:ext>
                </a:extLst>
              </a:tr>
              <a:tr h="251343">
                <a:tc>
                  <a:txBody>
                    <a:bodyPr/>
                    <a:lstStyle/>
                    <a:p>
                      <a:pPr lvl="0"/>
                      <a:r>
                        <a:rPr lang="en-GB" sz="900" b="1" dirty="0"/>
                        <a:t>1</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a:txBody>
                    <a:bodyPr/>
                    <a:lstStyle/>
                    <a:p>
                      <a:pPr marL="0" marR="0" lvl="0" indent="0" algn="l" defTabSz="999073" rtl="0" eaLnBrk="1" fontAlgn="auto" latinLnBrk="0" hangingPunct="1">
                        <a:lnSpc>
                          <a:spcPct val="100000"/>
                        </a:lnSpc>
                        <a:spcBef>
                          <a:spcPts val="0"/>
                        </a:spcBef>
                        <a:spcAft>
                          <a:spcPts val="0"/>
                        </a:spcAft>
                        <a:buClrTx/>
                        <a:buSzTx/>
                        <a:buFontTx/>
                        <a:buNone/>
                        <a:tabLst/>
                        <a:defRPr/>
                      </a:pPr>
                      <a:r>
                        <a:rPr lang="en-GB" sz="900" b="1" dirty="0"/>
                        <a:t>Anti Racism Project Manager (All Wales)</a:t>
                      </a:r>
                      <a:endParaRPr lang="en-GB" sz="900" dirty="0">
                        <a:effectLst/>
                        <a:latin typeface="Aptos" panose="020B0004020202020204" pitchFamily="34" charset="0"/>
                        <a:ea typeface="Aptos" panose="020B0004020202020204" pitchFamily="34" charset="0"/>
                        <a:cs typeface="Aptos" panose="020B0004020202020204" pitchFamily="34" charset="0"/>
                      </a:endParaRP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extLst>
                  <a:ext uri="{0D108BD9-81ED-4DB2-BD59-A6C34878D82A}">
                    <a16:rowId xmlns:a16="http://schemas.microsoft.com/office/drawing/2014/main" val="3486661995"/>
                  </a:ext>
                </a:extLst>
              </a:tr>
              <a:tr h="251343">
                <a:tc>
                  <a:txBody>
                    <a:bodyPr/>
                    <a:lstStyle/>
                    <a:p>
                      <a:pPr lvl="0"/>
                      <a:r>
                        <a:rPr lang="en-GB" sz="900" b="1" dirty="0"/>
                        <a:t>1</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99073" rtl="0" eaLnBrk="1" fontAlgn="auto" latinLnBrk="0" hangingPunct="1">
                        <a:lnSpc>
                          <a:spcPct val="100000"/>
                        </a:lnSpc>
                        <a:spcBef>
                          <a:spcPts val="0"/>
                        </a:spcBef>
                        <a:spcAft>
                          <a:spcPts val="0"/>
                        </a:spcAft>
                        <a:buClrTx/>
                        <a:buSzTx/>
                        <a:buFontTx/>
                        <a:buNone/>
                        <a:tabLst/>
                        <a:defRPr/>
                      </a:pPr>
                      <a:r>
                        <a:rPr lang="en-GB" sz="900" b="1" dirty="0"/>
                        <a:t>Senior Policy Officer </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84506577"/>
                  </a:ext>
                </a:extLst>
              </a:tr>
              <a:tr h="281817">
                <a:tc>
                  <a:txBody>
                    <a:bodyPr/>
                    <a:lstStyle/>
                    <a:p>
                      <a:pPr lvl="0"/>
                      <a:r>
                        <a:rPr lang="en-GB" sz="900" b="1" dirty="0"/>
                        <a:t>4</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r>
                        <a:rPr lang="en-GB" sz="900" b="1" dirty="0"/>
                        <a:t>Policy Officer</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84938551"/>
                  </a:ext>
                </a:extLst>
              </a:tr>
              <a:tr h="281817">
                <a:tc>
                  <a:txBody>
                    <a:bodyPr/>
                    <a:lstStyle/>
                    <a:p>
                      <a:pPr lvl="0"/>
                      <a:r>
                        <a:rPr lang="en-GB" sz="900" b="1" dirty="0"/>
                        <a:t>3</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r>
                        <a:rPr lang="en-GB" sz="900" b="1" dirty="0"/>
                        <a:t>Policy and Project Support Officer</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11155692"/>
                  </a:ext>
                </a:extLst>
              </a:tr>
            </a:tbl>
          </a:graphicData>
        </a:graphic>
      </p:graphicFrame>
      <p:graphicFrame>
        <p:nvGraphicFramePr>
          <p:cNvPr id="5" name="Table 20">
            <a:extLst>
              <a:ext uri="{FF2B5EF4-FFF2-40B4-BE49-F238E27FC236}">
                <a16:creationId xmlns:a16="http://schemas.microsoft.com/office/drawing/2014/main" id="{AFA24B4E-C636-190F-C3F2-09B0512EA455}"/>
              </a:ext>
            </a:extLst>
          </p:cNvPr>
          <p:cNvGraphicFramePr>
            <a:graphicFrameLocks/>
          </p:cNvGraphicFramePr>
          <p:nvPr/>
        </p:nvGraphicFramePr>
        <p:xfrm>
          <a:off x="4168715" y="2341128"/>
          <a:ext cx="3553286" cy="3926395"/>
        </p:xfrm>
        <a:graphic>
          <a:graphicData uri="http://schemas.openxmlformats.org/drawingml/2006/table">
            <a:tbl>
              <a:tblPr firstRow="1" bandRow="1">
                <a:tableStyleId>{073A0DAA-6AF3-43AB-8588-CEC1D06C72B9}</a:tableStyleId>
              </a:tblPr>
              <a:tblGrid>
                <a:gridCol w="291442">
                  <a:extLst>
                    <a:ext uri="{9D8B030D-6E8A-4147-A177-3AD203B41FA5}">
                      <a16:colId xmlns:a16="http://schemas.microsoft.com/office/drawing/2014/main" val="3361974662"/>
                    </a:ext>
                  </a:extLst>
                </a:gridCol>
                <a:gridCol w="923173">
                  <a:extLst>
                    <a:ext uri="{9D8B030D-6E8A-4147-A177-3AD203B41FA5}">
                      <a16:colId xmlns:a16="http://schemas.microsoft.com/office/drawing/2014/main" val="661615690"/>
                    </a:ext>
                  </a:extLst>
                </a:gridCol>
                <a:gridCol w="335005">
                  <a:extLst>
                    <a:ext uri="{9D8B030D-6E8A-4147-A177-3AD203B41FA5}">
                      <a16:colId xmlns:a16="http://schemas.microsoft.com/office/drawing/2014/main" val="2405715702"/>
                    </a:ext>
                  </a:extLst>
                </a:gridCol>
                <a:gridCol w="2003666">
                  <a:extLst>
                    <a:ext uri="{9D8B030D-6E8A-4147-A177-3AD203B41FA5}">
                      <a16:colId xmlns:a16="http://schemas.microsoft.com/office/drawing/2014/main" val="2480177399"/>
                    </a:ext>
                  </a:extLst>
                </a:gridCol>
              </a:tblGrid>
              <a:tr h="246545">
                <a:tc gridSpan="4">
                  <a:txBody>
                    <a:bodyPr/>
                    <a:lstStyle/>
                    <a:p>
                      <a:pPr lvl="0" algn="ctr"/>
                      <a:r>
                        <a:rPr lang="en-GB" sz="1000" b="1" kern="1200" dirty="0">
                          <a:solidFill>
                            <a:schemeClr val="lt1"/>
                          </a:solidFill>
                          <a:latin typeface="+mn-lt"/>
                          <a:ea typeface="+mn-ea"/>
                          <a:cs typeface="+mn-cs"/>
                        </a:rPr>
                        <a:t>Performance, Assurance and Oversight</a:t>
                      </a:r>
                      <a:endParaRPr lang="en-GB" sz="1000" dirty="0"/>
                    </a:p>
                  </a:txBody>
                  <a:tcPr marL="91460" marR="91460" marT="47907" marB="47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6064"/>
                    </a:solidFill>
                  </a:tcPr>
                </a:tc>
                <a:tc hMerge="1">
                  <a:txBody>
                    <a:bodyPr/>
                    <a:lstStyle/>
                    <a:p>
                      <a:endParaRPr lang="en-GB"/>
                    </a:p>
                  </a:txBody>
                  <a:tcPr>
                    <a:lnL w="12700" cap="flat" cmpd="sng" algn="ctr">
                      <a:solidFill>
                        <a:schemeClr val="tx1"/>
                      </a:solidFill>
                      <a:prstDash val="solid"/>
                      <a:round/>
                      <a:headEnd type="none" w="med" len="med"/>
                      <a:tailEnd type="none" w="med" len="med"/>
                    </a:lnL>
                  </a:tcPr>
                </a:tc>
                <a:tc hMerge="1">
                  <a:txBody>
                    <a:bodyPr/>
                    <a:lstStyle/>
                    <a:p>
                      <a:endParaRPr lang="en-GB"/>
                    </a:p>
                  </a:txBody>
                  <a:tcPr>
                    <a:lnL w="12700" cap="flat" cmpd="sng" algn="ctr">
                      <a:solidFill>
                        <a:schemeClr val="tx1"/>
                      </a:solidFill>
                      <a:prstDash val="solid"/>
                      <a:round/>
                      <a:headEnd type="none" w="med" len="med"/>
                      <a:tailEnd type="none" w="med" len="med"/>
                    </a:lnL>
                  </a:tcPr>
                </a:tc>
                <a:tc hMerge="1">
                  <a:txBody>
                    <a:bodyPr/>
                    <a:lstStyle/>
                    <a:p>
                      <a:endParaRPr lang="en-GB"/>
                    </a:p>
                  </a:txBody>
                  <a:tcPr/>
                </a:tc>
                <a:extLst>
                  <a:ext uri="{0D108BD9-81ED-4DB2-BD59-A6C34878D82A}">
                    <a16:rowId xmlns:a16="http://schemas.microsoft.com/office/drawing/2014/main" val="3427986377"/>
                  </a:ext>
                </a:extLst>
              </a:tr>
              <a:tr h="220875">
                <a:tc>
                  <a:txBody>
                    <a:bodyPr/>
                    <a:lstStyle/>
                    <a:p>
                      <a:pPr lvl="0"/>
                      <a:r>
                        <a:rPr lang="en-GB" sz="800" b="1" dirty="0"/>
                        <a:t>1</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gridSpan="3">
                  <a:txBody>
                    <a:bodyPr/>
                    <a:lstStyle/>
                    <a:p>
                      <a:r>
                        <a:rPr lang="en-GB" sz="800" b="1" dirty="0"/>
                        <a:t>Staff Officer </a:t>
                      </a:r>
                      <a:endParaRPr lang="en-GB" sz="800" b="0" dirty="0"/>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hMerge="1">
                  <a:txBody>
                    <a:bodyPr/>
                    <a:lstStyle/>
                    <a:p>
                      <a:endParaRPr lang="en-GB"/>
                    </a:p>
                  </a:txBody>
                  <a:tcPr>
                    <a:lnL w="12700" cap="flat" cmpd="sng" algn="ctr">
                      <a:solidFill>
                        <a:schemeClr val="tx1"/>
                      </a:solidFill>
                      <a:prstDash val="solid"/>
                      <a:round/>
                      <a:headEnd type="none" w="med" len="med"/>
                      <a:tailEnd type="none" w="med" len="med"/>
                    </a:lnL>
                  </a:tcPr>
                </a:tc>
                <a:tc hMerge="1">
                  <a:txBody>
                    <a:bodyPr/>
                    <a:lstStyle/>
                    <a:p>
                      <a:endParaRPr lang="en-GB"/>
                    </a:p>
                  </a:txBody>
                  <a:tcPr/>
                </a:tc>
                <a:extLst>
                  <a:ext uri="{0D108BD9-81ED-4DB2-BD59-A6C34878D82A}">
                    <a16:rowId xmlns:a16="http://schemas.microsoft.com/office/drawing/2014/main" val="3988074586"/>
                  </a:ext>
                </a:extLst>
              </a:tr>
              <a:tr h="329026">
                <a:tc>
                  <a:txBody>
                    <a:bodyPr/>
                    <a:lstStyle/>
                    <a:p>
                      <a:pPr lvl="0"/>
                      <a:r>
                        <a:rPr lang="en-GB" sz="800" b="1" dirty="0"/>
                        <a:t>1</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r>
                        <a:rPr lang="en-GB" sz="800" b="1" dirty="0"/>
                        <a:t>Senior Executive Advisor and Support Officer</a:t>
                      </a:r>
                      <a:endParaRPr lang="en-GB" sz="800" b="0" dirty="0"/>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lnL w="12700" cap="flat" cmpd="sng" algn="ctr">
                      <a:solidFill>
                        <a:schemeClr val="tx1"/>
                      </a:solidFill>
                      <a:prstDash val="solid"/>
                      <a:round/>
                      <a:headEnd type="none" w="med" len="med"/>
                      <a:tailEnd type="none" w="med" len="med"/>
                    </a:lnL>
                  </a:tcPr>
                </a:tc>
                <a:tc hMerge="1">
                  <a:txBody>
                    <a:bodyPr/>
                    <a:lstStyle/>
                    <a:p>
                      <a:endParaRPr lang="en-GB"/>
                    </a:p>
                  </a:txBody>
                  <a:tcPr/>
                </a:tc>
                <a:extLst>
                  <a:ext uri="{0D108BD9-81ED-4DB2-BD59-A6C34878D82A}">
                    <a16:rowId xmlns:a16="http://schemas.microsoft.com/office/drawing/2014/main" val="2984938551"/>
                  </a:ext>
                </a:extLst>
              </a:tr>
              <a:tr h="220875">
                <a:tc>
                  <a:txBody>
                    <a:bodyPr/>
                    <a:lstStyle/>
                    <a:p>
                      <a:pPr lvl="0"/>
                      <a:r>
                        <a:rPr lang="en-GB" sz="800" b="1" dirty="0"/>
                        <a:t>1</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gridSpan="3">
                  <a:txBody>
                    <a:bodyPr/>
                    <a:lstStyle/>
                    <a:p>
                      <a:r>
                        <a:rPr lang="en-GB" sz="800" b="1" dirty="0"/>
                        <a:t>All Wales Executive Support Officer </a:t>
                      </a:r>
                      <a:endParaRPr lang="en-GB" sz="800" b="0" dirty="0"/>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hMerge="1">
                  <a:txBody>
                    <a:bodyPr/>
                    <a:lstStyle/>
                    <a:p>
                      <a:endParaRPr lang="en-GB"/>
                    </a:p>
                  </a:txBody>
                  <a:tcPr>
                    <a:lnL w="12700" cap="flat" cmpd="sng" algn="ctr">
                      <a:solidFill>
                        <a:schemeClr val="tx1"/>
                      </a:solidFill>
                      <a:prstDash val="solid"/>
                      <a:round/>
                      <a:headEnd type="none" w="med" len="med"/>
                      <a:tailEnd type="none" w="med" len="med"/>
                    </a:lnL>
                  </a:tcPr>
                </a:tc>
                <a:tc hMerge="1">
                  <a:txBody>
                    <a:bodyPr/>
                    <a:lstStyle/>
                    <a:p>
                      <a:endParaRPr lang="en-GB"/>
                    </a:p>
                  </a:txBody>
                  <a:tcPr/>
                </a:tc>
                <a:extLst>
                  <a:ext uri="{0D108BD9-81ED-4DB2-BD59-A6C34878D82A}">
                    <a16:rowId xmlns:a16="http://schemas.microsoft.com/office/drawing/2014/main" val="1111155692"/>
                  </a:ext>
                </a:extLst>
              </a:tr>
              <a:tr h="222093">
                <a:tc>
                  <a:txBody>
                    <a:bodyPr/>
                    <a:lstStyle/>
                    <a:p>
                      <a:pPr lvl="0"/>
                      <a:r>
                        <a:rPr lang="en-GB" sz="800" b="1" dirty="0"/>
                        <a:t>1</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gridSpan="3">
                  <a:txBody>
                    <a:bodyPr/>
                    <a:lstStyle/>
                    <a:p>
                      <a:pPr marL="0" marR="0" lvl="0" indent="0" algn="l" defTabSz="999073" rtl="0" eaLnBrk="1" fontAlgn="auto" latinLnBrk="0" hangingPunct="1">
                        <a:lnSpc>
                          <a:spcPct val="100000"/>
                        </a:lnSpc>
                        <a:spcBef>
                          <a:spcPts val="0"/>
                        </a:spcBef>
                        <a:spcAft>
                          <a:spcPts val="0"/>
                        </a:spcAft>
                        <a:buClrTx/>
                        <a:buSzTx/>
                        <a:buFontTx/>
                        <a:buNone/>
                        <a:tabLst/>
                        <a:defRPr/>
                      </a:pPr>
                      <a:r>
                        <a:rPr lang="en-GB" sz="800" b="1" dirty="0"/>
                        <a:t>Principal Analyst</a:t>
                      </a:r>
                      <a:endParaRPr lang="en-GB" sz="800" b="0" dirty="0"/>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414623366"/>
                  </a:ext>
                </a:extLst>
              </a:tr>
              <a:tr h="220875">
                <a:tc>
                  <a:txBody>
                    <a:bodyPr/>
                    <a:lstStyle/>
                    <a:p>
                      <a:pPr lvl="0"/>
                      <a:r>
                        <a:rPr lang="en-GB" sz="800" b="1" dirty="0"/>
                        <a:t>1</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marL="0" marR="0" lvl="0" indent="0" algn="l" defTabSz="999073" rtl="0" eaLnBrk="1" fontAlgn="auto" latinLnBrk="0" hangingPunct="1">
                        <a:lnSpc>
                          <a:spcPct val="100000"/>
                        </a:lnSpc>
                        <a:spcBef>
                          <a:spcPts val="0"/>
                        </a:spcBef>
                        <a:spcAft>
                          <a:spcPts val="0"/>
                        </a:spcAft>
                        <a:buClrTx/>
                        <a:buSzTx/>
                        <a:buFontTx/>
                        <a:buNone/>
                        <a:tabLst/>
                        <a:defRPr/>
                      </a:pPr>
                      <a:r>
                        <a:rPr lang="en-GB" sz="800" b="1" dirty="0"/>
                        <a:t>Policy Officer</a:t>
                      </a:r>
                      <a:endParaRPr lang="en-GB" sz="800" b="0" dirty="0"/>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lang="en-GB"/>
                    </a:p>
                  </a:txBody>
                  <a:tcPr/>
                </a:tc>
                <a:extLst>
                  <a:ext uri="{0D108BD9-81ED-4DB2-BD59-A6C34878D82A}">
                    <a16:rowId xmlns:a16="http://schemas.microsoft.com/office/drawing/2014/main" val="3098607932"/>
                  </a:ext>
                </a:extLst>
              </a:tr>
              <a:tr h="449325">
                <a:tc rowSpan="2">
                  <a:txBody>
                    <a:bodyPr/>
                    <a:lstStyle/>
                    <a:p>
                      <a:pPr lvl="0"/>
                      <a:r>
                        <a:rPr lang="en-GB" sz="800" b="1" dirty="0"/>
                        <a:t>1</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b="1" dirty="0"/>
                        <a:t>Business Coordinator </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r>
                        <a:rPr lang="en-GB" sz="800" b="1" dirty="0"/>
                        <a:t>2</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800" b="1" dirty="0"/>
                        <a:t>Personal Assistant </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38775772"/>
                  </a:ext>
                </a:extLst>
              </a:tr>
              <a:tr h="404904">
                <a:tc vMerge="1">
                  <a:txBody>
                    <a:bodyPr/>
                    <a:lstStyle/>
                    <a:p>
                      <a:pPr lvl="0"/>
                      <a:endParaRPr lang="en-GB" sz="900" b="1" dirty="0"/>
                    </a:p>
                  </a:txBody>
                  <a:tcPr marL="100818" marR="100818" marT="50410" marB="5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a:p>
                  </a:txBody>
                  <a:tcPr/>
                </a:tc>
                <a:tc>
                  <a:txBody>
                    <a:bodyPr/>
                    <a:lstStyle/>
                    <a:p>
                      <a:r>
                        <a:rPr lang="en-GB" sz="800" b="1" dirty="0"/>
                        <a:t>3</a:t>
                      </a:r>
                      <a:endParaRPr lang="en-GB" sz="800" dirty="0"/>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b="1" dirty="0"/>
                        <a:t>Administrative Assistant </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extLst>
                  <a:ext uri="{0D108BD9-81ED-4DB2-BD59-A6C34878D82A}">
                    <a16:rowId xmlns:a16="http://schemas.microsoft.com/office/drawing/2014/main" val="2828148898"/>
                  </a:ext>
                </a:extLst>
              </a:tr>
              <a:tr h="569625">
                <a:tc rowSpan="3">
                  <a:txBody>
                    <a:bodyPr/>
                    <a:lstStyle/>
                    <a:p>
                      <a:pPr lvl="0"/>
                      <a:r>
                        <a:rPr lang="en-GB" sz="800" b="1" dirty="0"/>
                        <a:t>1</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800" b="1" dirty="0"/>
                        <a:t>	</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800" b="1" dirty="0"/>
                        <a:t>Assurance and Compliance Senior Officer</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800" b="1" dirty="0"/>
                        <a:t>2</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b="1" dirty="0"/>
                        <a:t>Assurance and Compliance Support Officer </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1220125"/>
                  </a:ext>
                </a:extLst>
              </a:tr>
              <a:tr h="470958">
                <a:tc vMerge="1">
                  <a:txBody>
                    <a:bodyPr/>
                    <a:lstStyle/>
                    <a:p>
                      <a:pPr lvl="0"/>
                      <a:endParaRPr lang="en-GB" sz="900" b="1" dirty="0"/>
                    </a:p>
                  </a:txBody>
                  <a:tcPr marL="100818" marR="100818" marT="50410" marB="5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a:p>
                  </a:txBody>
                  <a:tcPr/>
                </a:tc>
                <a:tc>
                  <a:txBody>
                    <a:bodyPr/>
                    <a:lstStyle/>
                    <a:p>
                      <a:r>
                        <a:rPr lang="en-GB" sz="800" b="1" dirty="0"/>
                        <a:t>1</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b="1" dirty="0"/>
                        <a:t>Assurance and Compliance Administration Support Officer</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extLst>
                  <a:ext uri="{0D108BD9-81ED-4DB2-BD59-A6C34878D82A}">
                    <a16:rowId xmlns:a16="http://schemas.microsoft.com/office/drawing/2014/main" val="1700706856"/>
                  </a:ext>
                </a:extLst>
              </a:tr>
              <a:tr h="569625">
                <a:tc vMerge="1">
                  <a:txBody>
                    <a:bodyPr/>
                    <a:lstStyle/>
                    <a:p>
                      <a:pPr lvl="0"/>
                      <a:endParaRPr lang="en-GB" sz="900" b="1" dirty="0"/>
                    </a:p>
                  </a:txBody>
                  <a:tcPr marL="100818" marR="100818" marT="50410" marB="5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a:p>
                  </a:txBody>
                  <a:tcPr/>
                </a:tc>
                <a:tc>
                  <a:txBody>
                    <a:bodyPr/>
                    <a:lstStyle/>
                    <a:p>
                      <a:r>
                        <a:rPr lang="en-GB" sz="800" b="1" dirty="0"/>
                        <a:t>0.8</a:t>
                      </a:r>
                    </a:p>
                    <a:p>
                      <a:endParaRPr lang="en-GB" sz="800" b="1" dirty="0"/>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b="1" dirty="0"/>
                        <a:t>Assurance and Compliance Review Officer </a:t>
                      </a:r>
                    </a:p>
                  </a:txBody>
                  <a:tcPr marL="91460" marR="91460"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D8C0"/>
                    </a:solidFill>
                  </a:tcPr>
                </a:tc>
                <a:extLst>
                  <a:ext uri="{0D108BD9-81ED-4DB2-BD59-A6C34878D82A}">
                    <a16:rowId xmlns:a16="http://schemas.microsoft.com/office/drawing/2014/main" val="2812596273"/>
                  </a:ext>
                </a:extLst>
              </a:tr>
            </a:tbl>
          </a:graphicData>
        </a:graphic>
      </p:graphicFrame>
      <p:pic>
        <p:nvPicPr>
          <p:cNvPr id="40" name="Picture 4" descr="A black background with blue text&#10;&#10;AI-generated content may be incorrect.">
            <a:extLst>
              <a:ext uri="{FF2B5EF4-FFF2-40B4-BE49-F238E27FC236}">
                <a16:creationId xmlns:a16="http://schemas.microsoft.com/office/drawing/2014/main" id="{33E76CE0-B9BB-A85C-027E-188972E8C6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38669" y="5630231"/>
            <a:ext cx="2445455" cy="743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19">
            <a:extLst>
              <a:ext uri="{FF2B5EF4-FFF2-40B4-BE49-F238E27FC236}">
                <a16:creationId xmlns:a16="http://schemas.microsoft.com/office/drawing/2014/main" id="{1C6D64EF-78B5-8973-2BAB-362AE91A9B4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642" y="0"/>
            <a:ext cx="12192000" cy="6858000"/>
          </a:xfrm>
          <a:prstGeom prst="rect">
            <a:avLst/>
          </a:prstGeom>
        </p:spPr>
      </p:pic>
    </p:spTree>
    <p:extLst>
      <p:ext uri="{BB962C8B-B14F-4D97-AF65-F5344CB8AC3E}">
        <p14:creationId xmlns:p14="http://schemas.microsoft.com/office/powerpoint/2010/main" val="32423266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261</Words>
  <Application>Microsoft Office PowerPoint</Application>
  <PresentationFormat>Widescreen</PresentationFormat>
  <Paragraphs>71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Samuel,Vickie swp58499</dc:creator>
  <cp:lastModifiedBy>Samuel,Vickie swp58499</cp:lastModifiedBy>
  <cp:revision>1</cp:revision>
  <dcterms:created xsi:type="dcterms:W3CDTF">2026-03-05T16:04:38Z</dcterms:created>
  <dcterms:modified xsi:type="dcterms:W3CDTF">2026-03-05T16:05:41Z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6cf8fe5-b7b7-4df7-b38d-1c61ac2f6639_Enabled">
    <vt:lpwstr>true</vt:lpwstr>
  </property>
  <property fmtid="{D5CDD505-2E9C-101B-9397-08002B2CF9AE}" pid="3" name="MSIP_Label_66cf8fe5-b7b7-4df7-b38d-1c61ac2f6639_SetDate">
    <vt:lpwstr>2026-03-05T16:04:54Z</vt:lpwstr>
  </property>
  <property fmtid="{D5CDD505-2E9C-101B-9397-08002B2CF9AE}" pid="4" name="MSIP_Label_66cf8fe5-b7b7-4df7-b38d-1c61ac2f6639_Method">
    <vt:lpwstr>Standard</vt:lpwstr>
  </property>
  <property fmtid="{D5CDD505-2E9C-101B-9397-08002B2CF9AE}" pid="5" name="MSIP_Label_66cf8fe5-b7b7-4df7-b38d-1c61ac2f6639_Name">
    <vt:lpwstr>66cf8fe5-b7b7-4df7-b38d-1c61ac2f6639</vt:lpwstr>
  </property>
  <property fmtid="{D5CDD505-2E9C-101B-9397-08002B2CF9AE}" pid="6" name="MSIP_Label_66cf8fe5-b7b7-4df7-b38d-1c61ac2f6639_SiteId">
    <vt:lpwstr>270c2f4d-fd0c-4f08-92a9-e5bdd8a87e09</vt:lpwstr>
  </property>
  <property fmtid="{D5CDD505-2E9C-101B-9397-08002B2CF9AE}" pid="7" name="MSIP_Label_66cf8fe5-b7b7-4df7-b38d-1c61ac2f6639_ActionId">
    <vt:lpwstr>4bd31d07-075e-4d61-a0c3-c7a02db69331</vt:lpwstr>
  </property>
  <property fmtid="{D5CDD505-2E9C-101B-9397-08002B2CF9AE}" pid="8" name="MSIP_Label_66cf8fe5-b7b7-4df7-b38d-1c61ac2f6639_ContentBits">
    <vt:lpwstr>0</vt:lpwstr>
  </property>
  <property fmtid="{D5CDD505-2E9C-101B-9397-08002B2CF9AE}" pid="9" name="MSIP_Label_66cf8fe5-b7b7-4df7-b38d-1c61ac2f6639_Tag">
    <vt:lpwstr>10, 3, 0, 1</vt:lpwstr>
  </property>
</Properties>
</file>